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4" r:id="rId3"/>
    <p:sldId id="288" r:id="rId4"/>
    <p:sldId id="275" r:id="rId5"/>
    <p:sldId id="284" r:id="rId6"/>
    <p:sldId id="280" r:id="rId7"/>
    <p:sldId id="276" r:id="rId8"/>
    <p:sldId id="277" r:id="rId9"/>
    <p:sldId id="278" r:id="rId10"/>
    <p:sldId id="285" r:id="rId11"/>
    <p:sldId id="286" r:id="rId12"/>
    <p:sldId id="281" r:id="rId13"/>
    <p:sldId id="279" r:id="rId14"/>
    <p:sldId id="282" r:id="rId15"/>
    <p:sldId id="283" r:id="rId16"/>
    <p:sldId id="287" r:id="rId17"/>
    <p:sldId id="273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F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1" autoAdjust="0"/>
    <p:restoredTop sz="97249" autoAdjust="0"/>
  </p:normalViewPr>
  <p:slideViewPr>
    <p:cSldViewPr snapToGrid="0">
      <p:cViewPr varScale="1">
        <p:scale>
          <a:sx n="112" d="100"/>
          <a:sy n="112" d="100"/>
        </p:scale>
        <p:origin x="108" y="7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66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C51DA-1C96-4029-A8D3-F24C0718D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4702E-2669-4EAC-A48C-567F23EAAB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48B81B2D-A7DC-444B-B83F-9D1FE7F2F7DF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70D7A-13AD-4879-BC97-9143DB246C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3F732-3847-41BC-81F1-A724B36D8D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41EC313F-E72F-4DA7-9E7B-06C4FA54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2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41186275-BB08-45AC-B471-1F1BC4E56FF5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7C5ECE79-700E-4FC1-B01F-FDD9F78AA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1AEC-EDC2-4931-A316-0FA34026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3F38A-AE2F-4CC0-A4AB-D1878CB43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4E7B-2A25-4175-BD6F-88AEFD7C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FD969-2AE6-42FB-9993-019EA707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1170-102E-431D-8E75-C7CA3BE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633-4652-45B9-878E-59083BA1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9985A-26EA-4CBD-9DD9-D70327A62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8DF7-6B69-46E3-929C-2C2A2BB9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0A43-264C-431C-AC16-2B801DF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FFDE-3427-4636-A195-C4CC757A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937E-5600-40CF-B8B5-11C030B0D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E82D1-D81F-430F-B9CD-9DF60CA9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FFDE-02C4-46D2-B3B9-BEF33044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9C69F-779B-4D3C-9526-F38D4425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7448-2162-430D-A4DC-8E8F2331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99BA-48E0-471D-9ED5-C79B8874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025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BB05-34BD-4BEF-827F-1D4C7556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515600" cy="468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5B4E6-75D8-4FB4-B7A2-4E1033A1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0F279EFA-F838-4CBF-8D1B-AFE8783F10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894-5316-464A-AC4A-AEA5EB7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41755-A4E3-4419-9A21-D59CCFFCD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21ED-7056-49FF-9881-EA7449B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E67A5-D46D-450C-8161-440E9772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5F4D1-4FCF-496F-9C8C-C2DD6DDF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4465-F956-45D9-93BC-61C5B41D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4A78-884B-4DB3-8197-B634137CC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15DD6-2FB2-452B-895C-BD2EDA739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32A8D-939B-45FB-8A62-56421E26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DC11E-DEFB-4929-9467-BA1360C5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643C-8C13-4EA5-A62B-082A141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4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8AEA-44C7-474C-873D-90ABF6E8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2DC26-14F1-440A-A53C-61DB11885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6E7CF-D6F8-438B-A3D0-FE26D48AE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B8836-53B6-42CB-B0A4-DD3A0627A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A104B-E244-4D6D-B511-9FA20E9EB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36941-52D7-4B35-A073-828CC05C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404F8-155D-47E5-9465-21B7A076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D0310-9CE8-4D5A-A3B5-B5BAFE96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59A2-31D7-4525-A6A7-10B950A2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224CA-4E9A-4E97-8527-61E42667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BE9CD-B22C-49C3-A0C7-8C471B2D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79899-02FC-4BA7-9834-171EC459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AFB3C-DBC7-4574-8504-2E06E868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0520B-7DA2-43C7-AF2E-040301C1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9702-ED61-4EE5-B37F-171FBC7B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F23A-5EE2-4135-96FA-D429BAD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34FD-4ACE-4AE6-8BFE-6E50AD0B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B5254-732A-4BF6-B457-52029BE24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368B-D1C4-4610-B832-3171A390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E9EAD-BDB5-4994-9CFD-7720E798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303EC-BBE4-4B4F-898B-57AE805C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6B95-1182-4912-9648-9A2D239E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E9654-D0FF-4974-B88D-9345E7E51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DB398-8FF6-4E71-9FEE-20D09B573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E838-2D75-4694-A1F3-9F614CFA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183DD-BFCC-40DF-81C7-433E0D49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D74E4-6898-4224-9AE3-A36B6DF3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669BC-640D-4402-9BCF-ECE669E9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E9400-34D8-4955-9EA2-F823BBDE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85A7-C475-4D12-95AC-D66E72E68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mx.jaxa.jp/e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66A8-5ABF-4447-8BC2-30249AC9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1122363"/>
            <a:ext cx="10810875" cy="2387600"/>
          </a:xfrm>
        </p:spPr>
        <p:txBody>
          <a:bodyPr>
            <a:normAutofit/>
          </a:bodyPr>
          <a:lstStyle/>
          <a:p>
            <a:r>
              <a:rPr lang="en-US" dirty="0"/>
              <a:t>Martian Moons:</a:t>
            </a:r>
            <a:br>
              <a:rPr lang="en-US" dirty="0"/>
            </a:br>
            <a:r>
              <a:rPr lang="en-US" sz="5300" dirty="0"/>
              <a:t>Phobos, Deimos and the MMX 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505D6-85E2-4AA5-974F-69C01CE85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902"/>
            <a:ext cx="9144000" cy="1000897"/>
          </a:xfrm>
        </p:spPr>
        <p:txBody>
          <a:bodyPr/>
          <a:lstStyle/>
          <a:p>
            <a:r>
              <a:rPr lang="en-US" dirty="0"/>
              <a:t>Colin Leach</a:t>
            </a:r>
          </a:p>
        </p:txBody>
      </p:sp>
    </p:spTree>
    <p:extLst>
      <p:ext uri="{BB962C8B-B14F-4D97-AF65-F5344CB8AC3E}">
        <p14:creationId xmlns:p14="http://schemas.microsoft.com/office/powerpoint/2010/main" val="98192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02AD-EF1C-2E94-B372-94A63E76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Orbits,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E8621-C0B2-1219-B529-5BFA9FB98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29" y="1278998"/>
            <a:ext cx="8983436" cy="5001605"/>
          </a:xfrm>
        </p:spPr>
        <p:txBody>
          <a:bodyPr>
            <a:normAutofit/>
          </a:bodyPr>
          <a:lstStyle/>
          <a:p>
            <a:r>
              <a:rPr lang="en-US" dirty="0"/>
              <a:t>“Lowest energy” orbit is circular and equatorial</a:t>
            </a:r>
          </a:p>
          <a:p>
            <a:pPr lvl="1"/>
            <a:r>
              <a:rPr lang="en-US" dirty="0"/>
              <a:t>Relative to angular momentum</a:t>
            </a:r>
          </a:p>
          <a:p>
            <a:r>
              <a:rPr lang="en-US" dirty="0"/>
              <a:t>Circular, equatorial orbit implies substantial </a:t>
            </a:r>
            <a:br>
              <a:rPr lang="en-US" dirty="0"/>
            </a:br>
            <a:r>
              <a:rPr lang="en-US" dirty="0"/>
              <a:t>energy dissipation after capture</a:t>
            </a:r>
          </a:p>
          <a:p>
            <a:r>
              <a:rPr lang="en-US" dirty="0"/>
              <a:t>Mars obliquity currently 25°, similar </a:t>
            </a:r>
            <a:br>
              <a:rPr lang="en-US" dirty="0"/>
            </a:br>
            <a:r>
              <a:rPr lang="en-US" dirty="0"/>
              <a:t>to Earth (hence seasons)</a:t>
            </a:r>
          </a:p>
          <a:p>
            <a:r>
              <a:rPr lang="en-US" dirty="0"/>
              <a:t>BUT Mars is chaotic: </a:t>
            </a:r>
          </a:p>
          <a:p>
            <a:pPr lvl="1"/>
            <a:r>
              <a:rPr lang="en-US" dirty="0"/>
              <a:t>Range 0 – 60° over geological time</a:t>
            </a:r>
          </a:p>
          <a:p>
            <a:pPr lvl="1"/>
            <a:r>
              <a:rPr lang="en-US" dirty="0"/>
              <a:t>Substantial swings can be much faster</a:t>
            </a:r>
          </a:p>
          <a:p>
            <a:r>
              <a:rPr lang="en-US" dirty="0"/>
              <a:t>Moons seem able to track this,</a:t>
            </a:r>
            <a:br>
              <a:rPr lang="en-US" dirty="0"/>
            </a:br>
            <a:r>
              <a:rPr lang="en-US" dirty="0"/>
              <a:t>remaining equatorial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64DFE2-850C-DBC7-8477-DF38BBC3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35" y="3841977"/>
            <a:ext cx="50196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1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56A8-354A-DE20-1C6F-7B34D2A4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So, are they captured asteroids?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34E6E-AA67-E29B-BD87-2287F5532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502" y="1837346"/>
            <a:ext cx="9178183" cy="4339617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3600" dirty="0"/>
              <a:t>There are complex arguments for and against each hypothesis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3600" dirty="0"/>
              <a:t>No convergence towards a consensus opinion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3600" b="1" dirty="0">
                <a:solidFill>
                  <a:srgbClr val="FF0000"/>
                </a:solidFill>
              </a:rPr>
              <a:t>WE NEED MORE DATA!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sz="3200" i="1" dirty="0"/>
              <a:t>(of course)</a:t>
            </a:r>
          </a:p>
        </p:txBody>
      </p:sp>
    </p:spTree>
    <p:extLst>
      <p:ext uri="{BB962C8B-B14F-4D97-AF65-F5344CB8AC3E}">
        <p14:creationId xmlns:p14="http://schemas.microsoft.com/office/powerpoint/2010/main" val="366470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787C-14BD-854E-D4BA-C8D81E62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JAXA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artian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oons </a:t>
            </a:r>
            <a:r>
              <a:rPr lang="en-US" dirty="0" err="1"/>
              <a:t>e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ploration</a:t>
            </a:r>
            <a:r>
              <a:rPr lang="en-US" dirty="0"/>
              <a:t>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6B28F-6820-A651-7B24-5FAA431E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2024, return 2029 :  transit time about 1 year each way</a:t>
            </a:r>
          </a:p>
          <a:p>
            <a:r>
              <a:rPr lang="en-US" dirty="0"/>
              <a:t>Spend 3 years around Mars</a:t>
            </a:r>
          </a:p>
          <a:p>
            <a:r>
              <a:rPr lang="en-US" dirty="0"/>
              <a:t>Multiple fly-bys of both Phobos and Deimos</a:t>
            </a:r>
          </a:p>
          <a:p>
            <a:r>
              <a:rPr lang="en-US" dirty="0"/>
              <a:t>Drop a rover to the surface (free-fall then bounce!)</a:t>
            </a:r>
          </a:p>
          <a:p>
            <a:r>
              <a:rPr lang="en-US" dirty="0"/>
              <a:t>Touch-and-go to grab &gt;10g of regolith and return it to Earth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hlinkClick r:id="rId2"/>
              </a:rPr>
              <a:t>https://www.mmx.jaxa.jp/en/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7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2DE2-C18C-7B5A-1B3D-C34BB96B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MMX Mission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D1C61-8412-36D3-FABE-DA1F2E85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7" y="1078302"/>
            <a:ext cx="10943136" cy="54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1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16B0-28CE-42A8-C9FE-DB7D76C4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MMX Spacecraft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604E42-B671-E9C9-9A6B-54C428CE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9" y="1541542"/>
            <a:ext cx="11619781" cy="464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96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28E-9167-7A3B-C8E3-007CDEE1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8F34D-608C-A7F7-5970-ABBD5617B3BD}"/>
              </a:ext>
            </a:extLst>
          </p:cNvPr>
          <p:cNvSpPr txBox="1"/>
          <p:nvPr/>
        </p:nvSpPr>
        <p:spPr>
          <a:xfrm>
            <a:off x="503447" y="2268439"/>
            <a:ext cx="550365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403225">
              <a:spcAft>
                <a:spcPts val="600"/>
              </a:spcAft>
            </a:pPr>
            <a:r>
              <a:rPr lang="en-US" sz="2400" b="1" dirty="0"/>
              <a:t>TENGOO</a:t>
            </a:r>
            <a:r>
              <a:rPr lang="en-US" sz="2400" dirty="0"/>
              <a:t>: narrow-angle camera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OROCHI</a:t>
            </a:r>
            <a:r>
              <a:rPr lang="en-US" sz="2400" dirty="0"/>
              <a:t>: wide-angle camera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LIDAR</a:t>
            </a:r>
            <a:r>
              <a:rPr lang="en-US" sz="2400" dirty="0"/>
              <a:t>: ranging, shape measurement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MIRS</a:t>
            </a:r>
            <a:r>
              <a:rPr lang="en-US" sz="2400" dirty="0"/>
              <a:t>: IR spectrometer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MEGANE</a:t>
            </a:r>
            <a:r>
              <a:rPr lang="en-US" sz="2400" dirty="0"/>
              <a:t>: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-</a:t>
            </a:r>
            <a:r>
              <a:rPr lang="en-US" sz="2400" dirty="0"/>
              <a:t>ray, neutron instrument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CMDM</a:t>
            </a:r>
            <a:r>
              <a:rPr lang="en-US" sz="2400" dirty="0"/>
              <a:t>: dust monitor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MSA</a:t>
            </a:r>
            <a:r>
              <a:rPr lang="en-US" sz="2400" dirty="0"/>
              <a:t>: mass spectrometer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5A71BB1-2DD9-2628-8D0D-99F239532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235181"/>
              </p:ext>
            </p:extLst>
          </p:nvPr>
        </p:nvGraphicFramePr>
        <p:xfrm>
          <a:off x="6007100" y="1270122"/>
          <a:ext cx="56626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2564800" imgH="21600000" progId="">
                  <p:embed/>
                </p:oleObj>
              </mc:Choice>
              <mc:Fallback>
                <p:oleObj r:id="rId3" imgW="22564800" imgH="21600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7100" y="1270122"/>
                        <a:ext cx="56626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\documentclass{article}&#10;\usepackage{amsmath}&#10;\pagestyle{empty}&#10;\begin{document}&#10;&#10;$\gamma$&#10;&#10;&#10;\end{document}" title="IguanaTex Bitmap Display">
            <a:extLst>
              <a:ext uri="{FF2B5EF4-FFF2-40B4-BE49-F238E27FC236}">
                <a16:creationId xmlns:a16="http://schemas.microsoft.com/office/drawing/2014/main" id="{91517E43-CCB7-E16B-2797-D5729537EA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78" y="4210587"/>
            <a:ext cx="135619" cy="1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3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B40B-2350-6786-4138-2FE03772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MMX Mission Objectives (subset)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3063-8CEC-059D-09BA-DB8DCC009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91" y="1272981"/>
            <a:ext cx="5639587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C2F89-AB4C-314F-B2DE-1D8FDEC8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" y="4273241"/>
            <a:ext cx="4715533" cy="186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F88C4-60D6-FFE5-DA75-70A99F87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198" y="1497726"/>
            <a:ext cx="4715533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6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04782D-A77C-4A89-A22E-1CB51E4C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1270"/>
            <a:ext cx="9826951" cy="4685693"/>
          </a:xfrm>
        </p:spPr>
        <p:txBody>
          <a:bodyPr/>
          <a:lstStyle/>
          <a:p>
            <a:pPr marL="512763" indent="-51276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origin of Phobos and Deimos is an unsolved mystery</a:t>
            </a:r>
          </a:p>
          <a:p>
            <a:pPr marL="512763" indent="-51276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They are quite likely to be captured D-type asteroids</a:t>
            </a:r>
          </a:p>
          <a:p>
            <a:pPr marL="512763" indent="-51276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MMX mission should finally cut through the confusion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D436B85-79C1-4ED9-BB7B-D7132317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17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8417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3891-9BE8-687C-293C-E8DBC6C3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Phobos and Deimos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5721-063A-FEA4-4FFC-D23462EC7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1404938"/>
            <a:ext cx="4371975" cy="4772025"/>
          </a:xfrm>
        </p:spPr>
        <p:txBody>
          <a:bodyPr/>
          <a:lstStyle/>
          <a:p>
            <a:r>
              <a:rPr lang="en-US" dirty="0"/>
              <a:t>Irregular shapes</a:t>
            </a:r>
          </a:p>
          <a:p>
            <a:r>
              <a:rPr lang="en-US" dirty="0"/>
              <a:t>Deep, loose regolith</a:t>
            </a:r>
          </a:p>
          <a:p>
            <a:r>
              <a:rPr lang="en-US" dirty="0"/>
              <a:t>Deimos is smaller and smoother than Phobos</a:t>
            </a:r>
          </a:p>
          <a:p>
            <a:r>
              <a:rPr lang="en-US" dirty="0"/>
              <a:t>Phobos has grooves and one very large crater (Stickney)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2B0D3C86-2CD6-0F1C-B646-9966DCDE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404938"/>
            <a:ext cx="65246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32A43-6252-DD69-8242-41ED126AA44C}"/>
              </a:ext>
            </a:extLst>
          </p:cNvPr>
          <p:cNvSpPr txBox="1"/>
          <p:nvPr/>
        </p:nvSpPr>
        <p:spPr>
          <a:xfrm>
            <a:off x="295275" y="509141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/>
              <a:t>Deimos and Phobos at the same scale in MRO HiRISE camera images. </a:t>
            </a:r>
            <a:br>
              <a:rPr lang="en-US" sz="2000" b="0" i="0" u="none" strike="noStrike" baseline="0" dirty="0"/>
            </a:br>
            <a:r>
              <a:rPr lang="en-US" sz="2000" b="0" i="0" u="none" strike="noStrike" baseline="0" dirty="0"/>
              <a:t>Colors are exaggerated, and albedos are brightened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53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EE81-A4E3-42A9-3838-765A309F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Mars &amp; Earth Moons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46C271-56EF-C726-A23C-E52E62B4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12894"/>
              </p:ext>
            </p:extLst>
          </p:nvPr>
        </p:nvGraphicFramePr>
        <p:xfrm>
          <a:off x="636814" y="1314450"/>
          <a:ext cx="10783661" cy="23064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4843">
                  <a:extLst>
                    <a:ext uri="{9D8B030D-6E8A-4147-A177-3AD203B41FA5}">
                      <a16:colId xmlns:a16="http://schemas.microsoft.com/office/drawing/2014/main" val="4241268067"/>
                    </a:ext>
                  </a:extLst>
                </a:gridCol>
                <a:gridCol w="2645229">
                  <a:extLst>
                    <a:ext uri="{9D8B030D-6E8A-4147-A177-3AD203B41FA5}">
                      <a16:colId xmlns:a16="http://schemas.microsoft.com/office/drawing/2014/main" val="3417699245"/>
                    </a:ext>
                  </a:extLst>
                </a:gridCol>
                <a:gridCol w="2618747">
                  <a:extLst>
                    <a:ext uri="{9D8B030D-6E8A-4147-A177-3AD203B41FA5}">
                      <a16:colId xmlns:a16="http://schemas.microsoft.com/office/drawing/2014/main" val="1079900498"/>
                    </a:ext>
                  </a:extLst>
                </a:gridCol>
                <a:gridCol w="2694842">
                  <a:extLst>
                    <a:ext uri="{9D8B030D-6E8A-4147-A177-3AD203B41FA5}">
                      <a16:colId xmlns:a16="http://schemas.microsoft.com/office/drawing/2014/main" val="3712433797"/>
                    </a:ext>
                  </a:extLst>
                </a:gridCol>
              </a:tblGrid>
              <a:tr h="46128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Phobos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Deimos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Earth Moon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57743"/>
                  </a:ext>
                </a:extLst>
              </a:tr>
              <a:tr h="461282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Body: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225472"/>
                  </a:ext>
                </a:extLst>
              </a:tr>
              <a:tr h="461282">
                <a:tc>
                  <a:txBody>
                    <a:bodyPr/>
                    <a:lstStyle/>
                    <a:p>
                      <a:r>
                        <a:rPr lang="en-US" sz="2400" dirty="0"/>
                        <a:t>  Size (</a:t>
                      </a:r>
                      <a:r>
                        <a:rPr lang="en-US" sz="2400" i="1" dirty="0"/>
                        <a:t>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 x 23 x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x 12 x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3,474 (mean diam)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52486"/>
                  </a:ext>
                </a:extLst>
              </a:tr>
              <a:tr h="461282">
                <a:tc>
                  <a:txBody>
                    <a:bodyPr/>
                    <a:lstStyle/>
                    <a:p>
                      <a:r>
                        <a:rPr lang="en-US" sz="2400" dirty="0"/>
                        <a:t>  Bulk density (</a:t>
                      </a:r>
                      <a:r>
                        <a:rPr lang="en-US" sz="2400" i="1" dirty="0"/>
                        <a:t>g/cm</a:t>
                      </a:r>
                      <a:r>
                        <a:rPr lang="en-US" sz="2400" i="1" baseline="30000" dirty="0"/>
                        <a:t>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1.860 ± 0.013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1.49 ± 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3.344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134729"/>
                  </a:ext>
                </a:extLst>
              </a:tr>
              <a:tr h="461282">
                <a:tc>
                  <a:txBody>
                    <a:bodyPr/>
                    <a:lstStyle/>
                    <a:p>
                      <a:r>
                        <a:rPr lang="en-US" sz="2400" dirty="0"/>
                        <a:t>  Albedo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56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EE81-A4E3-42A9-3838-765A309F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Mars &amp; Earth Moons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46C271-56EF-C726-A23C-E52E62B4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652405"/>
              </p:ext>
            </p:extLst>
          </p:nvPr>
        </p:nvGraphicFramePr>
        <p:xfrm>
          <a:off x="636814" y="1314450"/>
          <a:ext cx="10783661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4843">
                  <a:extLst>
                    <a:ext uri="{9D8B030D-6E8A-4147-A177-3AD203B41FA5}">
                      <a16:colId xmlns:a16="http://schemas.microsoft.com/office/drawing/2014/main" val="4241268067"/>
                    </a:ext>
                  </a:extLst>
                </a:gridCol>
                <a:gridCol w="2645229">
                  <a:extLst>
                    <a:ext uri="{9D8B030D-6E8A-4147-A177-3AD203B41FA5}">
                      <a16:colId xmlns:a16="http://schemas.microsoft.com/office/drawing/2014/main" val="3417699245"/>
                    </a:ext>
                  </a:extLst>
                </a:gridCol>
                <a:gridCol w="2618747">
                  <a:extLst>
                    <a:ext uri="{9D8B030D-6E8A-4147-A177-3AD203B41FA5}">
                      <a16:colId xmlns:a16="http://schemas.microsoft.com/office/drawing/2014/main" val="1079900498"/>
                    </a:ext>
                  </a:extLst>
                </a:gridCol>
                <a:gridCol w="2694842">
                  <a:extLst>
                    <a:ext uri="{9D8B030D-6E8A-4147-A177-3AD203B41FA5}">
                      <a16:colId xmlns:a16="http://schemas.microsoft.com/office/drawing/2014/main" val="3712433797"/>
                    </a:ext>
                  </a:extLst>
                </a:gridCol>
              </a:tblGrid>
              <a:tr h="45052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Phobos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Deimos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Earth Moon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57743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Body: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225472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Size (</a:t>
                      </a:r>
                      <a:r>
                        <a:rPr lang="en-US" sz="2400" i="1" dirty="0"/>
                        <a:t>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 x 23 x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x 12 x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3,474 (mean diam)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52486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Bulk density (</a:t>
                      </a:r>
                      <a:r>
                        <a:rPr lang="en-US" sz="2400" i="1" dirty="0"/>
                        <a:t>g/cm</a:t>
                      </a:r>
                      <a:r>
                        <a:rPr lang="en-US" sz="2400" i="1" baseline="30000" dirty="0"/>
                        <a:t>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1.860 ± 0.013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1.49 ± 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3.344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134729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Albedo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64081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Orbit: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83540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Semimajor axis </a:t>
                      </a:r>
                      <a:r>
                        <a:rPr lang="en-US" sz="2400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9,377 km (2.8 R</a:t>
                      </a:r>
                      <a:r>
                        <a:rPr lang="en-US" sz="2400" baseline="-25000" dirty="0"/>
                        <a:t>p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23,460 km (7 R</a:t>
                      </a:r>
                      <a:r>
                        <a:rPr lang="en-US" sz="2400" baseline="-25000" dirty="0"/>
                        <a:t>p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384,399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296233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i="0" dirty="0"/>
                        <a:t>  Eccentricity </a:t>
                      </a:r>
                      <a:r>
                        <a:rPr lang="en-US" sz="2400" i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31669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Inclination </a:t>
                      </a:r>
                      <a:r>
                        <a:rPr lang="en-US" sz="2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en-US" sz="24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1.093°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6.687°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104373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7.66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30.3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765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5844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B857B73-583A-74BC-64EA-92FB72AD4811}"/>
              </a:ext>
            </a:extLst>
          </p:cNvPr>
          <p:cNvSpPr txBox="1"/>
          <p:nvPr/>
        </p:nvSpPr>
        <p:spPr>
          <a:xfrm>
            <a:off x="838200" y="5969655"/>
            <a:ext cx="3736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Mars day (Sol) is 24.67 h</a:t>
            </a:r>
          </a:p>
        </p:txBody>
      </p:sp>
    </p:spTree>
    <p:extLst>
      <p:ext uri="{BB962C8B-B14F-4D97-AF65-F5344CB8AC3E}">
        <p14:creationId xmlns:p14="http://schemas.microsoft.com/office/powerpoint/2010/main" val="413984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E72F-1A1E-A229-E5DE-41639438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Features &amp;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97C3A-53A5-540C-BB4C-992714AF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32" y="1448159"/>
            <a:ext cx="9179379" cy="4685693"/>
          </a:xfrm>
        </p:spPr>
        <p:txBody>
          <a:bodyPr/>
          <a:lstStyle/>
          <a:p>
            <a:r>
              <a:rPr lang="en-US" dirty="0"/>
              <a:t>Extensively cratered, though on Deimos the smaller craters are erased by regolith infill</a:t>
            </a:r>
          </a:p>
          <a:p>
            <a:r>
              <a:rPr lang="en-US" dirty="0"/>
              <a:t>Phobos has parallel grooves: cause unknown</a:t>
            </a:r>
          </a:p>
          <a:p>
            <a:pPr>
              <a:spcBef>
                <a:spcPts val="1800"/>
              </a:spcBef>
            </a:pPr>
            <a:r>
              <a:rPr lang="en-US" dirty="0"/>
              <a:t>Dark, with (mostly) red featureless spectrum (organics?)</a:t>
            </a:r>
          </a:p>
          <a:p>
            <a:r>
              <a:rPr lang="en-US" dirty="0"/>
              <a:t>Similar to D-type asteroids: extreme outer belt and Trojans</a:t>
            </a:r>
          </a:p>
          <a:p>
            <a:pPr lvl="1"/>
            <a:r>
              <a:rPr lang="en-US" dirty="0"/>
              <a:t>Composition similar to CM carbonaceous chondrites</a:t>
            </a:r>
          </a:p>
          <a:p>
            <a:r>
              <a:rPr lang="en-US" dirty="0"/>
              <a:t>Phobos also has “blue” units</a:t>
            </a:r>
          </a:p>
          <a:p>
            <a:pPr lvl="1"/>
            <a:r>
              <a:rPr lang="en-US" dirty="0"/>
              <a:t>Speculation this reflects internal heterogeneity </a:t>
            </a:r>
            <a:br>
              <a:rPr lang="en-US" dirty="0"/>
            </a:br>
            <a:r>
              <a:rPr lang="en-US" dirty="0"/>
              <a:t>(discrete blocks)</a:t>
            </a:r>
          </a:p>
          <a:p>
            <a:pPr lvl="1"/>
            <a:r>
              <a:rPr lang="en-US" dirty="0"/>
              <a:t>But small </a:t>
            </a:r>
            <a:r>
              <a:rPr lang="en-US" dirty="0" err="1"/>
              <a:t>libration</a:t>
            </a:r>
            <a:r>
              <a:rPr lang="en-US" dirty="0"/>
              <a:t> amplitude</a:t>
            </a:r>
          </a:p>
        </p:txBody>
      </p:sp>
      <p:pic>
        <p:nvPicPr>
          <p:cNvPr id="1026" name="Picture 2" descr="figure 4">
            <a:extLst>
              <a:ext uri="{FF2B5EF4-FFF2-40B4-BE49-F238E27FC236}">
                <a16:creationId xmlns:a16="http://schemas.microsoft.com/office/drawing/2014/main" id="{3BE6C85F-B882-6592-4186-0081C655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764" y="4600276"/>
            <a:ext cx="3837730" cy="161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7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B35D-9181-6BF1-079A-B8710327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72816" cy="807025"/>
          </a:xfrm>
        </p:spPr>
        <p:txBody>
          <a:bodyPr/>
          <a:lstStyle/>
          <a:p>
            <a:r>
              <a:rPr lang="en-US" dirty="0"/>
              <a:t>Tidal Effects: a Digression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167C9-0A9A-ACE6-6112-73BC86E7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621" y="1491270"/>
            <a:ext cx="8367952" cy="4685693"/>
          </a:xfrm>
        </p:spPr>
        <p:txBody>
          <a:bodyPr>
            <a:normAutofit fontScale="92500"/>
          </a:bodyPr>
          <a:lstStyle/>
          <a:p>
            <a:r>
              <a:rPr lang="en-US" dirty="0"/>
              <a:t>Gradient in gravitational potential </a:t>
            </a:r>
          </a:p>
          <a:p>
            <a:pPr lvl="1"/>
            <a:r>
              <a:rPr lang="en-US" dirty="0"/>
              <a:t>Near side of body more strongly attracted than far side</a:t>
            </a:r>
          </a:p>
          <a:p>
            <a:pPr lvl="1"/>
            <a:r>
              <a:rPr lang="en-US" dirty="0"/>
              <a:t>Stretched along the planet-moon axis, squeezed perpendicular</a:t>
            </a:r>
          </a:p>
          <a:p>
            <a:r>
              <a:rPr lang="en-US" dirty="0"/>
              <a:t>Tides are a consequence of this – even in dry solids</a:t>
            </a:r>
          </a:p>
          <a:p>
            <a:r>
              <a:rPr lang="en-US" dirty="0"/>
              <a:t>Internal heating if effect is time-varying (elliptical orbit)</a:t>
            </a:r>
          </a:p>
          <a:p>
            <a:r>
              <a:rPr lang="en-US" dirty="0"/>
              <a:t>Tidal locking: same side always faces the planet</a:t>
            </a:r>
          </a:p>
          <a:p>
            <a:r>
              <a:rPr lang="en-US" dirty="0"/>
              <a:t>Roche limit: moon is disrupted if it approaches too close </a:t>
            </a:r>
            <a:br>
              <a:rPr lang="en-US" dirty="0"/>
            </a:br>
            <a:r>
              <a:rPr lang="en-US" dirty="0"/>
              <a:t>to the planet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Angular momentum transfer – next slide</a:t>
            </a:r>
          </a:p>
        </p:txBody>
      </p:sp>
      <p:pic>
        <p:nvPicPr>
          <p:cNvPr id="18" name="Picture 17" descr="\documentclass{article}&#10;\usepackage{amsmath}&#10;\usepackage{amssymb}&#10;\pagestyle{empty}&#10;\begin{document}&#10;&#10;$r \lesssim 2.4 \left( \frac{\rho_p}{\rho_m} \right)^{1/3} R_p$&#10;&#10;&#10;\end{document}" title="IguanaTex Bitmap Display">
            <a:extLst>
              <a:ext uri="{FF2B5EF4-FFF2-40B4-BE49-F238E27FC236}">
                <a16:creationId xmlns:a16="http://schemas.microsoft.com/office/drawing/2014/main" id="{C66B3AB5-4740-DDBD-0C51-C1C746D683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81" y="4760696"/>
            <a:ext cx="2425890" cy="606033"/>
          </a:xfrm>
          <a:prstGeom prst="rect">
            <a:avLst/>
          </a:prstGeom>
        </p:spPr>
      </p:pic>
      <p:pic>
        <p:nvPicPr>
          <p:cNvPr id="24" name="Picture 2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59C8CF7-BF63-2F83-1AE0-3E756C0B0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75" y="768637"/>
            <a:ext cx="1999661" cy="4657748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 F \propto \frac{1}{r^2} \]&#10;&#10;&#10;\end{document}" title="IguanaTex Bitmap Display">
            <a:extLst>
              <a:ext uri="{FF2B5EF4-FFF2-40B4-BE49-F238E27FC236}">
                <a16:creationId xmlns:a16="http://schemas.microsoft.com/office/drawing/2014/main" id="{5AD6888D-1C6D-773E-E957-F807964A67D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1373231"/>
            <a:ext cx="780432" cy="50976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5FEB95-4C29-4D17-262A-0B3B541DC03E}"/>
              </a:ext>
            </a:extLst>
          </p:cNvPr>
          <p:cNvCxnSpPr>
            <a:cxnSpLocks/>
          </p:cNvCxnSpPr>
          <p:nvPr/>
        </p:nvCxnSpPr>
        <p:spPr>
          <a:xfrm>
            <a:off x="10911016" y="2106827"/>
            <a:ext cx="0" cy="283587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74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26E2-7E84-6872-D566-273EF023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Deimos and Phobos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CEA4-983C-0899-8795-3F0195C8C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27" y="1491270"/>
            <a:ext cx="10321236" cy="5113637"/>
          </a:xfrm>
        </p:spPr>
        <p:txBody>
          <a:bodyPr>
            <a:normAutofit/>
          </a:bodyPr>
          <a:lstStyle/>
          <a:p>
            <a:r>
              <a:rPr lang="en-US" dirty="0"/>
              <a:t>Very close to circular and equatorial for both </a:t>
            </a:r>
            <a:r>
              <a:rPr lang="en-US" i="1" dirty="0"/>
              <a:t>(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i="1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Radius changes with time</a:t>
            </a:r>
          </a:p>
          <a:p>
            <a:pPr lvl="1"/>
            <a:r>
              <a:rPr lang="en-US" dirty="0"/>
              <a:t>Tidal effects (as with Earth Moon)</a:t>
            </a:r>
          </a:p>
          <a:p>
            <a:pPr lvl="1"/>
            <a:r>
              <a:rPr lang="en-US" dirty="0"/>
              <a:t>High tide lags behind our Moon, because of viscosity</a:t>
            </a:r>
          </a:p>
          <a:p>
            <a:pPr lvl="1"/>
            <a:r>
              <a:rPr lang="en-US" dirty="0"/>
              <a:t>Asymmetry gradually slows the Earth’s rotation</a:t>
            </a:r>
          </a:p>
          <a:p>
            <a:pPr lvl="1"/>
            <a:r>
              <a:rPr lang="en-US" dirty="0"/>
              <a:t>Angular momentum transferred to the moon, which recedes</a:t>
            </a:r>
          </a:p>
          <a:p>
            <a:pPr lvl="1"/>
            <a:r>
              <a:rPr lang="en-US" dirty="0"/>
              <a:t>Deimos similar to Earth system: slowly receding</a:t>
            </a:r>
          </a:p>
          <a:p>
            <a:pPr lvl="1"/>
            <a:r>
              <a:rPr lang="en-US" b="1" dirty="0"/>
              <a:t>Phobos outpaces Mars rotation, orbit is decaying ~20 cm/</a:t>
            </a:r>
            <a:r>
              <a:rPr lang="en-US" b="1" dirty="0" err="1"/>
              <a:t>yr</a:t>
            </a:r>
            <a:endParaRPr lang="en-US" b="1" dirty="0"/>
          </a:p>
          <a:p>
            <a:pPr>
              <a:spcBef>
                <a:spcPts val="1200"/>
              </a:spcBef>
            </a:pPr>
            <a:r>
              <a:rPr lang="en-US" dirty="0"/>
              <a:t>Phobos expected to reach the Roche limit in ~39 </a:t>
            </a:r>
            <a:r>
              <a:rPr lang="en-US" dirty="0" err="1"/>
              <a:t>Myr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Is Phobos recent, or is seeing it near the end of its life just </a:t>
            </a:r>
            <a:br>
              <a:rPr lang="en-US" dirty="0"/>
            </a:br>
            <a:r>
              <a:rPr lang="en-US" dirty="0"/>
              <a:t>a coincidence?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468808D-83B7-4FE6-1570-E6DD34A5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430" y="1819578"/>
            <a:ext cx="20955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42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8FAF-BC54-D4A0-821D-D45EC26F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B08F-C016-3129-7E5C-FA840272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/>
          </a:bodyPr>
          <a:lstStyle/>
          <a:p>
            <a:r>
              <a:rPr lang="en-US" dirty="0"/>
              <a:t>“the actual state of Martian moon science is based on a substantial underabundance of definitive evidence”</a:t>
            </a:r>
          </a:p>
          <a:p>
            <a:r>
              <a:rPr lang="en-US" dirty="0"/>
              <a:t>“many conclusions … are best understood as testable hypotheses rather than settled science”</a:t>
            </a:r>
          </a:p>
          <a:p>
            <a:r>
              <a:rPr lang="en-US" dirty="0"/>
              <a:t>Did the moons form </a:t>
            </a:r>
            <a:r>
              <a:rPr lang="en-US" i="1" dirty="0"/>
              <a:t>in situ</a:t>
            </a:r>
            <a:r>
              <a:rPr lang="en-US" dirty="0"/>
              <a:t>? Are they captured asteroids?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dirty="0"/>
              <a:t>1. Capture of an asteroid (separately, or by fragmentation of a larger moon)</a:t>
            </a:r>
          </a:p>
          <a:p>
            <a:pPr marL="914400" lvl="2" indent="0">
              <a:buNone/>
            </a:pPr>
            <a:r>
              <a:rPr lang="en-US" sz="2400" dirty="0"/>
              <a:t>(a) Outer main belt or outer solar system body</a:t>
            </a:r>
          </a:p>
          <a:p>
            <a:pPr marL="914400" lvl="2" indent="0">
              <a:buNone/>
            </a:pPr>
            <a:r>
              <a:rPr lang="en-US" sz="2400" dirty="0"/>
              <a:t>(b) Inner solar system body</a:t>
            </a:r>
          </a:p>
          <a:p>
            <a:pPr marL="457200" lvl="1" indent="0">
              <a:buNone/>
            </a:pPr>
            <a:r>
              <a:rPr lang="en-US" dirty="0"/>
              <a:t>2. Formation near Mars</a:t>
            </a:r>
          </a:p>
          <a:p>
            <a:pPr marL="914400" lvl="2" indent="0">
              <a:buNone/>
            </a:pPr>
            <a:r>
              <a:rPr lang="en-US" sz="2400" dirty="0"/>
              <a:t>(a) Co-accretion with Mars</a:t>
            </a:r>
          </a:p>
          <a:p>
            <a:pPr marL="914400" lvl="2" indent="0">
              <a:buNone/>
            </a:pPr>
            <a:r>
              <a:rPr lang="en-US" sz="2400" dirty="0"/>
              <a:t>(b) Accretion disk from giant impact on Mars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E83A89-7046-F252-BFF1-FFAC2F969EF8}"/>
              </a:ext>
            </a:extLst>
          </p:cNvPr>
          <p:cNvSpPr txBox="1"/>
          <p:nvPr/>
        </p:nvSpPr>
        <p:spPr>
          <a:xfrm>
            <a:off x="9086850" y="5992297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Ramsley</a:t>
            </a:r>
            <a:r>
              <a:rPr lang="en-US" sz="2000" i="1" dirty="0"/>
              <a:t> &amp; Head (2021)</a:t>
            </a:r>
          </a:p>
        </p:txBody>
      </p:sp>
    </p:spTree>
    <p:extLst>
      <p:ext uri="{BB962C8B-B14F-4D97-AF65-F5344CB8AC3E}">
        <p14:creationId xmlns:p14="http://schemas.microsoft.com/office/powerpoint/2010/main" val="415323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5F19-C4B1-1468-E74B-EA616903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planet capture an asteroid?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F1EF7-6999-F6DB-01F1-325434D61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approach, the asteroid is generally travelling (much) faster than the planet’s escape velocity (about 4.25 km/s for Mars)</a:t>
            </a:r>
          </a:p>
          <a:p>
            <a:pPr lvl="1"/>
            <a:r>
              <a:rPr lang="en-US" dirty="0"/>
              <a:t>Open, hyperbolic orbit (ellipticity &gt; 1)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MUST</a:t>
            </a:r>
            <a:r>
              <a:rPr lang="en-US" dirty="0"/>
              <a:t> lose kinetic energy to be captured in a closed orbit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Aero-braking</a:t>
            </a:r>
          </a:p>
          <a:p>
            <a:pPr lvl="1"/>
            <a:r>
              <a:rPr lang="en-US" dirty="0"/>
              <a:t>Hit the upper atmosphere at a glancing angle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</a:t>
            </a:r>
            <a:r>
              <a:rPr lang="en-US" dirty="0"/>
              <a:t>V enough for elliptical orbit, not enough to impact the planet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N-body dynamics</a:t>
            </a:r>
          </a:p>
          <a:p>
            <a:pPr lvl="1"/>
            <a:r>
              <a:rPr lang="en-US" dirty="0"/>
              <a:t>Interact with at least one other body, which carries away KE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BUT the orbit will be highly elliptical and probably highly inclined</a:t>
            </a:r>
          </a:p>
        </p:txBody>
      </p:sp>
    </p:spTree>
    <p:extLst>
      <p:ext uri="{BB962C8B-B14F-4D97-AF65-F5344CB8AC3E}">
        <p14:creationId xmlns:p14="http://schemas.microsoft.com/office/powerpoint/2010/main" val="2565591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1035.621"/>
  <p:tag name="OUTPUTTYPE" val="PNG"/>
  <p:tag name="IGUANATEXVERSION" val="160"/>
  <p:tag name="LATEXADDIN" val="\documentclass{article}&#10;\usepackage{amsmath}&#10;\usepackage{amssymb}&#10;\pagestyle{empty}&#10;\begin{document}&#10;&#10;$r \lesssim 2.4 \left( \frac{\rho_p}{\rho_m} \right)^{1/3} R_p$&#10;&#10;&#10;\end{document}"/>
  <p:tag name="IGUANATEXSIZE" val="20"/>
  <p:tag name="IGUANATEXCURSOR" val="118"/>
  <p:tag name="TRANSPARENCY" val="True"/>
  <p:tag name="LATEXENGINEID" val="0"/>
  <p:tag name="TEMPFOLDER" val="C:\t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389.2013"/>
  <p:tag name="OUTPUTTYPE" val="PNG"/>
  <p:tag name="IGUANATEXVERSION" val="160"/>
  <p:tag name="LATEXADDIN" val="\documentclass{article}&#10;\usepackage{amsmath}&#10;\pagestyle{empty}&#10;\begin{document}&#10;&#10;\[ F \propto \frac{1}{r^2} \]&#10;&#10;&#10;\end{document}"/>
  <p:tag name="IGUANATEXSIZE" val="28"/>
  <p:tag name="IGUANATEXCURSOR" val="110"/>
  <p:tag name="TRANSPARENCY" val="True"/>
  <p:tag name="LATEXENGINEID" val="0"/>
  <p:tag name="TEMPFOLDER" val="C:\t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66.74165"/>
  <p:tag name="OUTPUTTYPE" val="PNG"/>
  <p:tag name="IGUANATEXVERSION" val="160"/>
  <p:tag name="LATEXADDIN" val="\documentclass{article}&#10;\usepackage{amsmath}&#10;\pagestyle{empty}&#10;\begin{document}&#10;&#10;$\gamma$&#10;&#10;&#10;\end{document}"/>
  <p:tag name="IGUANATEXSIZE" val="20"/>
  <p:tag name="IGUANATEXCURSOR" val="89"/>
  <p:tag name="TRANSPARENCY" val="True"/>
  <p:tag name="LATEXENGINEID" val="0"/>
  <p:tag name="TEMPFOLDER" val="C:\t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in Leach project for ASTR 502.pptx" id="{A12671DB-105C-4BE8-9F02-A8D41BB7DBD4}" vid="{674DA425-CF93-4AEC-B5F0-DA6580991A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Colin Leach project for ASTR 502</Template>
  <TotalTime>10708</TotalTime>
  <Words>924</Words>
  <Application>Microsoft Office PowerPoint</Application>
  <PresentationFormat>Widescreen</PresentationFormat>
  <Paragraphs>147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Martian Moons: Phobos, Deimos and the MMX Mission</vt:lpstr>
      <vt:lpstr>Phobos and Deimos</vt:lpstr>
      <vt:lpstr>Comparison of Mars &amp; Earth Moons</vt:lpstr>
      <vt:lpstr>Comparison of Mars &amp; Earth Moons</vt:lpstr>
      <vt:lpstr>Surface Features &amp; Spectra</vt:lpstr>
      <vt:lpstr>Tidal Effects: a Digression</vt:lpstr>
      <vt:lpstr>Deimos and Phobos Orbits</vt:lpstr>
      <vt:lpstr>Origins?</vt:lpstr>
      <vt:lpstr>How does a planet capture an asteroid?</vt:lpstr>
      <vt:lpstr>Orbits, Part 2</vt:lpstr>
      <vt:lpstr>So, are they captured asteroids?</vt:lpstr>
      <vt:lpstr>JAXA Martian Moons eXploration Mission</vt:lpstr>
      <vt:lpstr>MMX Mission</vt:lpstr>
      <vt:lpstr>MMX Spacecraft</vt:lpstr>
      <vt:lpstr>Instruments</vt:lpstr>
      <vt:lpstr>MMX Mission Objectives (subset)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Martian Moons: Phobos, Deimos and the MMX Mission</dc:title>
  <dc:creator>Colin Leach</dc:creator>
  <cp:lastModifiedBy>Colin Leach</cp:lastModifiedBy>
  <cp:revision>43</cp:revision>
  <cp:lastPrinted>2022-12-05T22:29:19Z</cp:lastPrinted>
  <dcterms:created xsi:type="dcterms:W3CDTF">2022-11-21T17:52:03Z</dcterms:created>
  <dcterms:modified xsi:type="dcterms:W3CDTF">2022-12-06T00:01:42Z</dcterms:modified>
</cp:coreProperties>
</file>